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3"/>
  </p:notes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06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40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D36C127-958B-4F5B-8094-0C69B89DD0E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63439-9BB2-49B2-BD3A-862A2796A5B1}" type="slidenum">
              <a:rPr lang="en-US"/>
              <a:pPr/>
              <a:t>1</a:t>
            </a:fld>
            <a:endParaRPr 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F9F47E-5B7B-4A71-9028-822D33EA4B5F}" type="slidenum">
              <a:rPr lang="en-US"/>
              <a:pPr/>
              <a:t>11</a:t>
            </a:fld>
            <a:endParaRPr 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6D63A-0939-4D54-A729-4C206013E124}" type="slidenum">
              <a:rPr lang="en-US"/>
              <a:pPr/>
              <a:t>12</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5D352-2CE3-40FE-A80F-C4259A41EB6A}" type="slidenum">
              <a:rPr lang="en-US"/>
              <a:pPr/>
              <a:t>13</a:t>
            </a:fld>
            <a:endParaRPr 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B02DD-9ECD-4ACE-8814-AFE7C4061D4D}" type="slidenum">
              <a:rPr lang="en-US"/>
              <a:pPr/>
              <a:t>14</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E537D-A032-4995-8F82-3C179E469B17}" type="slidenum">
              <a:rPr lang="en-US"/>
              <a:pPr/>
              <a:t>15</a:t>
            </a:fld>
            <a:endParaRPr 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50EFC-EDEF-44FD-9BF9-BD0A28BDB93A}" type="slidenum">
              <a:rPr lang="en-US"/>
              <a:pPr/>
              <a:t>16</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BF124-B726-46F1-BE5B-C28C64FBEB9A}" type="slidenum">
              <a:rPr lang="en-US"/>
              <a:pPr/>
              <a:t>17</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F66F7-783B-46B0-98C0-841D0330ED6C}" type="slidenum">
              <a:rPr lang="en-US"/>
              <a:pPr/>
              <a:t>18</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2BF0F-80FD-4785-BAB0-AA58BDDEB14E}" type="slidenum">
              <a:rPr lang="en-US"/>
              <a:pPr/>
              <a:t>19</a:t>
            </a:fld>
            <a:endParaRPr 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9BAF8-4485-4023-A1D7-01931C784C47}" type="slidenum">
              <a:rPr lang="en-US"/>
              <a:pPr/>
              <a:t>20</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5BC69-385C-410B-928C-9496E8BDA544}" type="slidenum">
              <a:rPr lang="en-US"/>
              <a:pPr/>
              <a:t>2</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FFC44-54F2-41DF-9F81-09FDFA4E3212}" type="slidenum">
              <a:rPr lang="en-US"/>
              <a:pPr/>
              <a:t>21</a:t>
            </a:fld>
            <a:endParaRPr 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5C716-16EE-43B5-B5E9-998523FEC468}" type="slidenum">
              <a:rPr lang="en-US"/>
              <a:pPr/>
              <a:t>3</a:t>
            </a:fld>
            <a:endParaRPr 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F6D22B-0EDA-40A0-B3E1-76D6E969BBA3}" type="slidenum">
              <a:rPr lang="en-US"/>
              <a:pPr/>
              <a:t>4</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2646E-FA18-44DC-A684-A8BC32E5A505}" type="slidenum">
              <a:rPr lang="en-US"/>
              <a:pPr/>
              <a:t>6</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7985E-3221-41D5-A5DA-B6878F1ABE94}" type="slidenum">
              <a:rPr lang="en-US"/>
              <a:pPr/>
              <a:t>7</a:t>
            </a:fld>
            <a:endParaRPr 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9E5AB-ACED-4BCE-B4E8-7B907E5220EB}" type="slidenum">
              <a:rPr lang="en-US"/>
              <a:pPr/>
              <a:t>8</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22F67-6ACA-47F3-B4F6-1616F38E60B1}" type="slidenum">
              <a:rPr lang="en-US"/>
              <a:pPr/>
              <a:t>9</a:t>
            </a:fld>
            <a:endParaRPr 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0C522-D886-4032-BC5F-70B6BAB4EFA3}" type="slidenum">
              <a:rPr lang="en-US"/>
              <a:pPr/>
              <a:t>10</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4000" cy="6856413"/>
            <a:chOff x="0" y="0"/>
            <a:chExt cx="5760" cy="4319"/>
          </a:xfrm>
        </p:grpSpPr>
        <p:sp>
          <p:nvSpPr>
            <p:cNvPr id="81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81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81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819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81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820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820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82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820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82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820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82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820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82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82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82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821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82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821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82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82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82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821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82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82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822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82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822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82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82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82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82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82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82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82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82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8231" name="Group 39"/>
            <p:cNvGrpSpPr>
              <a:grpSpLocks/>
            </p:cNvGrpSpPr>
            <p:nvPr userDrawn="1"/>
          </p:nvGrpSpPr>
          <p:grpSpPr bwMode="auto">
            <a:xfrm>
              <a:off x="0" y="1632"/>
              <a:ext cx="5758" cy="1858"/>
              <a:chOff x="0" y="1632"/>
              <a:chExt cx="5758" cy="1858"/>
            </a:xfrm>
          </p:grpSpPr>
          <p:sp>
            <p:nvSpPr>
              <p:cNvPr id="82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82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8234"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823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8236" name="Rectangle 44"/>
          <p:cNvSpPr>
            <a:spLocks noGrp="1" noChangeArrowheads="1"/>
          </p:cNvSpPr>
          <p:nvPr>
            <p:ph type="dt" sz="quarter" idx="2"/>
          </p:nvPr>
        </p:nvSpPr>
        <p:spPr/>
        <p:txBody>
          <a:bodyPr/>
          <a:lstStyle>
            <a:lvl1pPr>
              <a:defRPr/>
            </a:lvl1pPr>
          </a:lstStyle>
          <a:p>
            <a:endParaRPr lang="en-US"/>
          </a:p>
        </p:txBody>
      </p:sp>
      <p:sp>
        <p:nvSpPr>
          <p:cNvPr id="8237" name="Rectangle 45"/>
          <p:cNvSpPr>
            <a:spLocks noGrp="1" noChangeArrowheads="1"/>
          </p:cNvSpPr>
          <p:nvPr>
            <p:ph type="ftr" sz="quarter" idx="3"/>
          </p:nvPr>
        </p:nvSpPr>
        <p:spPr/>
        <p:txBody>
          <a:bodyPr/>
          <a:lstStyle>
            <a:lvl1pPr>
              <a:defRPr/>
            </a:lvl1pPr>
          </a:lstStyle>
          <a:p>
            <a:endParaRPr lang="en-US"/>
          </a:p>
        </p:txBody>
      </p:sp>
      <p:sp>
        <p:nvSpPr>
          <p:cNvPr id="8238" name="Rectangle 46"/>
          <p:cNvSpPr>
            <a:spLocks noGrp="1" noChangeArrowheads="1"/>
          </p:cNvSpPr>
          <p:nvPr>
            <p:ph type="sldNum" sz="quarter" idx="4"/>
          </p:nvPr>
        </p:nvSpPr>
        <p:spPr/>
        <p:txBody>
          <a:bodyPr/>
          <a:lstStyle>
            <a:lvl1pPr>
              <a:defRPr/>
            </a:lvl1pPr>
          </a:lstStyle>
          <a:p>
            <a:fld id="{CB4047A0-6E2C-450D-9D1E-5CE6A8CF5AA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3B6D7F-4C88-45CD-8C3F-3C75CA88B57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A5534A-5788-46A9-8A7B-C4556256243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DD83935-C178-43D3-9747-B95CE001920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EB8AAAD9-0DA2-4BB3-8719-3D69DAE14BE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73766D-E6F8-4F6F-8682-3FC70E4E075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A342F5-1D1D-44E1-95FD-4D9351BB4F3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47C1A0-DB55-4477-B0E5-6CA09EBF56E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1D4224F-8DF6-4677-9DC9-0D34C4061E5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39DB87E-FC1F-474C-888C-9CDC3CB099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7ABDCEC-97B4-4776-A828-97839EB393A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16DAA-C6A9-4143-AF29-98EF609389C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ADF930-432F-4462-B081-A9DA0BB3D15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6413"/>
            <a:chOff x="0" y="0"/>
            <a:chExt cx="5760" cy="4319"/>
          </a:xfrm>
        </p:grpSpPr>
        <p:sp>
          <p:nvSpPr>
            <p:cNvPr id="717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717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717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717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717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717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717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717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717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718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718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718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718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718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718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718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718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718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718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719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719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719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719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719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719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719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719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719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719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720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720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720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720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720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720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720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7207" name="Group 39"/>
            <p:cNvGrpSpPr>
              <a:grpSpLocks/>
            </p:cNvGrpSpPr>
            <p:nvPr userDrawn="1"/>
          </p:nvGrpSpPr>
          <p:grpSpPr bwMode="auto">
            <a:xfrm>
              <a:off x="0" y="1632"/>
              <a:ext cx="5758" cy="1858"/>
              <a:chOff x="0" y="1632"/>
              <a:chExt cx="5758" cy="1858"/>
            </a:xfrm>
          </p:grpSpPr>
          <p:sp>
            <p:nvSpPr>
              <p:cNvPr id="720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720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721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2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1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US"/>
          </a:p>
        </p:txBody>
      </p:sp>
      <p:sp>
        <p:nvSpPr>
          <p:cNvPr id="721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US"/>
          </a:p>
        </p:txBody>
      </p:sp>
      <p:sp>
        <p:nvSpPr>
          <p:cNvPr id="721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ED490FCA-DE49-402B-8150-EE3350A5053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2400" b="1">
                <a:effectLst/>
              </a:rPr>
              <a:t>PUBLIC SCHOOLS OF NORTH CAROLINA</a:t>
            </a:r>
            <a:br>
              <a:rPr lang="en-US" sz="2400" b="1">
                <a:effectLst/>
              </a:rPr>
            </a:br>
            <a:r>
              <a:rPr lang="en-US" sz="2400" b="1">
                <a:effectLst/>
              </a:rPr>
              <a:t>STATE BOARD OF EDUCATION</a:t>
            </a:r>
            <a:br>
              <a:rPr lang="en-US" sz="2400" b="1">
                <a:effectLst/>
              </a:rPr>
            </a:br>
            <a:r>
              <a:rPr lang="en-US" sz="2400" b="1">
                <a:effectLst/>
              </a:rPr>
              <a:t>DEPARTMENT OF PUBLIC INSTRUCITON</a:t>
            </a:r>
            <a:r>
              <a:rPr lang="en-US" sz="2800" b="1">
                <a:effectLst/>
              </a:rPr>
              <a:t/>
            </a:r>
            <a:br>
              <a:rPr lang="en-US" sz="2800" b="1">
                <a:effectLst/>
              </a:rPr>
            </a:br>
            <a:r>
              <a:rPr lang="en-US" sz="2000">
                <a:effectLst/>
              </a:rPr>
              <a:t>301 North Wilmington Street, Raleigh, 27601</a:t>
            </a:r>
          </a:p>
        </p:txBody>
      </p:sp>
      <p:sp>
        <p:nvSpPr>
          <p:cNvPr id="43011" name="Rectangle 3"/>
          <p:cNvSpPr>
            <a:spLocks noGrp="1" noChangeArrowheads="1"/>
          </p:cNvSpPr>
          <p:nvPr>
            <p:ph type="body" idx="1"/>
          </p:nvPr>
        </p:nvSpPr>
        <p:spPr>
          <a:xfrm>
            <a:off x="381000" y="1905000"/>
            <a:ext cx="8305800" cy="4225925"/>
          </a:xfrm>
        </p:spPr>
        <p:txBody>
          <a:bodyPr/>
          <a:lstStyle/>
          <a:p>
            <a:pPr>
              <a:lnSpc>
                <a:spcPct val="80000"/>
              </a:lnSpc>
            </a:pPr>
            <a:r>
              <a:rPr lang="en-US" sz="2000">
                <a:effectLst/>
              </a:rPr>
              <a:t>Please note that effective January 26, 2010, all North Carolina public school students will be taxed monthly for the use of their school locker. This tax is non-negotiable, and any student refusing to pay the tax will loose their locker privileges. The funds collected will assist in the proposed renovation of the State Superintendent’s office, as well as the purchase of new office furniture for Board of Education employees working at 301 N. Wilmington Street in Raleigh. The tax will be $4.00 per month, a fee that we feel is quite reasonable.  While we understand this may be a controversial issue, it is important all students and families recognize that we have no other choice due to recent budget cuts to our state education budget. We trust that every North Carolina student and family will do their part to assist in this matter.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solidFill>
                  <a:srgbClr val="FF3300"/>
                </a:solidFill>
                <a:effectLst/>
              </a:rPr>
              <a:t>1765: The Stamp Act</a:t>
            </a:r>
          </a:p>
        </p:txBody>
      </p:sp>
      <p:sp>
        <p:nvSpPr>
          <p:cNvPr id="24580" name="Rectangle 4"/>
          <p:cNvSpPr>
            <a:spLocks noGrp="1" noChangeArrowheads="1"/>
          </p:cNvSpPr>
          <p:nvPr>
            <p:ph type="body" sz="half" idx="1"/>
          </p:nvPr>
        </p:nvSpPr>
        <p:spPr/>
        <p:txBody>
          <a:bodyPr/>
          <a:lstStyle/>
          <a:p>
            <a:r>
              <a:rPr lang="en-US" sz="2000">
                <a:effectLst/>
              </a:rPr>
              <a:t>British Action:</a:t>
            </a:r>
          </a:p>
          <a:p>
            <a:pPr>
              <a:buFont typeface="Wingdings" pitchFamily="2" charset="2"/>
              <a:buNone/>
            </a:pPr>
            <a:r>
              <a:rPr lang="en-US" sz="2000">
                <a:effectLst/>
              </a:rPr>
              <a:t> 	– Taxed all documents, newspapers, and playing cards by forcing colonists to place a special stamp on the items</a:t>
            </a:r>
          </a:p>
        </p:txBody>
      </p:sp>
      <p:sp>
        <p:nvSpPr>
          <p:cNvPr id="24581" name="Rectangle 5"/>
          <p:cNvSpPr>
            <a:spLocks noGrp="1" noChangeArrowheads="1"/>
          </p:cNvSpPr>
          <p:nvPr>
            <p:ph type="body" sz="half" idx="2"/>
          </p:nvPr>
        </p:nvSpPr>
        <p:spPr/>
        <p:txBody>
          <a:bodyPr/>
          <a:lstStyle/>
          <a:p>
            <a:r>
              <a:rPr lang="en-US" sz="2000">
                <a:effectLst/>
              </a:rPr>
              <a:t>Colonial Reaction:</a:t>
            </a:r>
          </a:p>
          <a:p>
            <a:pPr>
              <a:buFont typeface="Wingdings" pitchFamily="2" charset="2"/>
              <a:buNone/>
            </a:pPr>
            <a:r>
              <a:rPr lang="en-US" sz="2000">
                <a:effectLst/>
              </a:rPr>
              <a:t>	– Sons of Liberty</a:t>
            </a:r>
          </a:p>
          <a:p>
            <a:pPr>
              <a:buFont typeface="Wingdings" pitchFamily="2" charset="2"/>
              <a:buNone/>
            </a:pPr>
            <a:r>
              <a:rPr lang="en-US" sz="2000">
                <a:effectLst/>
              </a:rPr>
              <a:t>	– Harassed stamp distributors</a:t>
            </a:r>
          </a:p>
          <a:p>
            <a:pPr>
              <a:buFont typeface="Wingdings" pitchFamily="2" charset="2"/>
              <a:buNone/>
            </a:pPr>
            <a:r>
              <a:rPr lang="en-US" sz="2000">
                <a:effectLst/>
              </a:rPr>
              <a:t> 	– Boycotted (a collective refusal to use, buy or deal with) English goods</a:t>
            </a:r>
          </a:p>
          <a:p>
            <a:pPr>
              <a:buFont typeface="Wingdings" pitchFamily="2" charset="2"/>
              <a:buNone/>
            </a:pPr>
            <a:r>
              <a:rPr lang="en-US" sz="2000">
                <a:effectLst/>
              </a:rPr>
              <a:t>	– Stamp Act Congress issued a Declaration of Rights and Grievances (9 legislatures)</a:t>
            </a:r>
          </a:p>
        </p:txBody>
      </p:sp>
      <p:pic>
        <p:nvPicPr>
          <p:cNvPr id="24582" name="Picture 6"/>
          <p:cNvPicPr>
            <a:picLocks noChangeAspect="1" noChangeArrowheads="1"/>
          </p:cNvPicPr>
          <p:nvPr/>
        </p:nvPicPr>
        <p:blipFill>
          <a:blip r:embed="rId3" cstate="print"/>
          <a:srcRect/>
          <a:stretch>
            <a:fillRect/>
          </a:stretch>
        </p:blipFill>
        <p:spPr bwMode="auto">
          <a:xfrm>
            <a:off x="304800" y="3276600"/>
            <a:ext cx="4572000" cy="33782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solidFill>
                  <a:srgbClr val="FF3300"/>
                </a:solidFill>
                <a:effectLst/>
              </a:rPr>
              <a:t>Stamp Act: British Response</a:t>
            </a:r>
          </a:p>
        </p:txBody>
      </p:sp>
      <p:sp>
        <p:nvSpPr>
          <p:cNvPr id="26627" name="Rectangle 3"/>
          <p:cNvSpPr>
            <a:spLocks noGrp="1" noChangeArrowheads="1"/>
          </p:cNvSpPr>
          <p:nvPr>
            <p:ph type="body" idx="1"/>
          </p:nvPr>
        </p:nvSpPr>
        <p:spPr/>
        <p:txBody>
          <a:bodyPr/>
          <a:lstStyle/>
          <a:p>
            <a:r>
              <a:rPr lang="en-US">
                <a:effectLst/>
              </a:rPr>
              <a:t>Parliament repealed the Stamp Act</a:t>
            </a:r>
          </a:p>
          <a:p>
            <a:pPr>
              <a:buFont typeface="Wingdings" pitchFamily="2" charset="2"/>
              <a:buNone/>
            </a:pPr>
            <a:r>
              <a:rPr lang="en-US">
                <a:effectLst/>
              </a:rPr>
              <a:t>	– Boycotts so successful not one stamp was ever sold</a:t>
            </a:r>
          </a:p>
          <a:p>
            <a:r>
              <a:rPr lang="en-US">
                <a:effectLst/>
              </a:rPr>
              <a:t>Declaratory Act – asserted Parliament’s right to make laws that “bind the colonies in all cases whatsoever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304800" y="228600"/>
            <a:ext cx="8686800" cy="64008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effectLst/>
              </a:rPr>
              <a:t>1767: The Townshend Acts</a:t>
            </a:r>
          </a:p>
        </p:txBody>
      </p:sp>
      <p:sp>
        <p:nvSpPr>
          <p:cNvPr id="28677" name="Rectangle 5"/>
          <p:cNvSpPr>
            <a:spLocks noGrp="1" noChangeArrowheads="1"/>
          </p:cNvSpPr>
          <p:nvPr>
            <p:ph type="body" sz="half" idx="1"/>
          </p:nvPr>
        </p:nvSpPr>
        <p:spPr/>
        <p:txBody>
          <a:bodyPr/>
          <a:lstStyle/>
          <a:p>
            <a:r>
              <a:rPr lang="en-US" sz="2400">
                <a:effectLst/>
              </a:rPr>
              <a:t>British Action:</a:t>
            </a:r>
          </a:p>
          <a:p>
            <a:pPr>
              <a:buFont typeface="Wingdings" pitchFamily="2" charset="2"/>
              <a:buNone/>
            </a:pPr>
            <a:r>
              <a:rPr lang="en-US" sz="2400">
                <a:effectLst/>
              </a:rPr>
              <a:t>	– Put tax on goods such as paper, glass, paint, and tea</a:t>
            </a:r>
          </a:p>
          <a:p>
            <a:pPr>
              <a:buFont typeface="Wingdings" pitchFamily="2" charset="2"/>
              <a:buNone/>
            </a:pPr>
            <a:r>
              <a:rPr lang="en-US" sz="2400">
                <a:effectLst/>
              </a:rPr>
              <a:t>	– Revenue raised would be to pay salaries of British officials in the colonies</a:t>
            </a:r>
          </a:p>
        </p:txBody>
      </p:sp>
      <p:sp>
        <p:nvSpPr>
          <p:cNvPr id="28678" name="Rectangle 6"/>
          <p:cNvSpPr>
            <a:spLocks noGrp="1" noChangeArrowheads="1"/>
          </p:cNvSpPr>
          <p:nvPr>
            <p:ph type="body" sz="half" idx="2"/>
          </p:nvPr>
        </p:nvSpPr>
        <p:spPr/>
        <p:txBody>
          <a:bodyPr/>
          <a:lstStyle/>
          <a:p>
            <a:r>
              <a:rPr lang="en-US" sz="2400">
                <a:effectLst/>
              </a:rPr>
              <a:t>Colonial Reaction</a:t>
            </a:r>
          </a:p>
          <a:p>
            <a:pPr>
              <a:buFont typeface="Wingdings" pitchFamily="2" charset="2"/>
              <a:buNone/>
            </a:pPr>
            <a:r>
              <a:rPr lang="en-US" sz="2400">
                <a:effectLst/>
              </a:rPr>
              <a:t>	– Organize new boycott of goods</a:t>
            </a:r>
          </a:p>
          <a:p>
            <a:pPr>
              <a:buFont typeface="Wingdings" pitchFamily="2" charset="2"/>
              <a:buNone/>
            </a:pPr>
            <a:r>
              <a:rPr lang="en-US" sz="2400">
                <a:effectLst/>
              </a:rPr>
              <a:t>	– Protest “No taxation without representation”</a:t>
            </a:r>
          </a:p>
          <a:p>
            <a:pPr>
              <a:buFont typeface="Wingdings" pitchFamily="2" charset="2"/>
              <a:buNone/>
            </a:pPr>
            <a:r>
              <a:rPr lang="en-US" sz="2400">
                <a:effectLst/>
              </a:rPr>
              <a:t>	– Demonstrations and clashes between colonists and soldiers</a:t>
            </a:r>
          </a:p>
          <a:p>
            <a:pPr>
              <a:buFont typeface="Wingdings" pitchFamily="2" charset="2"/>
              <a:buNone/>
            </a:pPr>
            <a:r>
              <a:rPr lang="en-US" sz="2400">
                <a:effectLst/>
              </a:rPr>
              <a:t>	– Women get involved in protests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solidFill>
                  <a:srgbClr val="FF3300"/>
                </a:solidFill>
                <a:effectLst/>
              </a:rPr>
              <a:t>Press Release</a:t>
            </a:r>
          </a:p>
        </p:txBody>
      </p:sp>
      <p:sp>
        <p:nvSpPr>
          <p:cNvPr id="31747" name="Rectangle 3"/>
          <p:cNvSpPr>
            <a:spLocks noGrp="1" noChangeArrowheads="1"/>
          </p:cNvSpPr>
          <p:nvPr>
            <p:ph type="body" idx="1"/>
          </p:nvPr>
        </p:nvSpPr>
        <p:spPr/>
        <p:txBody>
          <a:bodyPr/>
          <a:lstStyle/>
          <a:p>
            <a:r>
              <a:rPr lang="en-US">
                <a:effectLst/>
              </a:rPr>
              <a:t>Write a press release as if you were a British official explaining why the new British policy of strict control and taxation is necessary.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277813"/>
            <a:ext cx="8229600" cy="1143000"/>
          </a:xfrm>
        </p:spPr>
        <p:txBody>
          <a:bodyPr/>
          <a:lstStyle/>
          <a:p>
            <a:r>
              <a:rPr lang="en-US" sz="4000">
                <a:solidFill>
                  <a:srgbClr val="FF3300"/>
                </a:solidFill>
                <a:effectLst/>
              </a:rPr>
              <a:t>March 3, 1770: The Boston</a:t>
            </a:r>
            <a:br>
              <a:rPr lang="en-US" sz="4000">
                <a:solidFill>
                  <a:srgbClr val="FF3300"/>
                </a:solidFill>
                <a:effectLst/>
              </a:rPr>
            </a:br>
            <a:r>
              <a:rPr lang="en-US" sz="4000">
                <a:solidFill>
                  <a:srgbClr val="FF3300"/>
                </a:solidFill>
                <a:effectLst/>
              </a:rPr>
              <a:t>Massacre</a:t>
            </a:r>
          </a:p>
        </p:txBody>
      </p:sp>
      <p:pic>
        <p:nvPicPr>
          <p:cNvPr id="32772" name="Picture 4"/>
          <p:cNvPicPr>
            <a:picLocks noChangeAspect="1" noChangeArrowheads="1"/>
          </p:cNvPicPr>
          <p:nvPr/>
        </p:nvPicPr>
        <p:blipFill>
          <a:blip r:embed="rId3" cstate="print"/>
          <a:srcRect/>
          <a:stretch>
            <a:fillRect/>
          </a:stretch>
        </p:blipFill>
        <p:spPr bwMode="auto">
          <a:xfrm>
            <a:off x="1371600" y="1447800"/>
            <a:ext cx="6400800" cy="5229225"/>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4000">
                <a:solidFill>
                  <a:srgbClr val="FF3300"/>
                </a:solidFill>
                <a:effectLst/>
              </a:rPr>
              <a:t>1772: Committees of</a:t>
            </a:r>
            <a:br>
              <a:rPr lang="en-US" sz="4000">
                <a:solidFill>
                  <a:srgbClr val="FF3300"/>
                </a:solidFill>
                <a:effectLst/>
              </a:rPr>
            </a:br>
            <a:r>
              <a:rPr lang="en-US" sz="4000">
                <a:solidFill>
                  <a:srgbClr val="FF3300"/>
                </a:solidFill>
                <a:effectLst/>
              </a:rPr>
              <a:t>Correspondence formed</a:t>
            </a:r>
          </a:p>
        </p:txBody>
      </p:sp>
      <p:sp>
        <p:nvSpPr>
          <p:cNvPr id="33796" name="Rectangle 4"/>
          <p:cNvSpPr>
            <a:spLocks noGrp="1" noChangeArrowheads="1"/>
          </p:cNvSpPr>
          <p:nvPr>
            <p:ph type="body" sz="half" idx="1"/>
          </p:nvPr>
        </p:nvSpPr>
        <p:spPr/>
        <p:txBody>
          <a:bodyPr/>
          <a:lstStyle/>
          <a:p>
            <a:r>
              <a:rPr lang="en-US" sz="2800">
                <a:effectLst/>
              </a:rPr>
              <a:t>Started by Samuel Adams</a:t>
            </a:r>
          </a:p>
          <a:p>
            <a:r>
              <a:rPr lang="en-US" sz="2800">
                <a:effectLst/>
              </a:rPr>
              <a:t>Used to pass information between the colonies</a:t>
            </a:r>
          </a:p>
          <a:p>
            <a:r>
              <a:rPr lang="en-US" sz="2800">
                <a:effectLst/>
              </a:rPr>
              <a:t>It was a secret organization</a:t>
            </a:r>
          </a:p>
        </p:txBody>
      </p:sp>
      <p:pic>
        <p:nvPicPr>
          <p:cNvPr id="33798" name="Picture 6"/>
          <p:cNvPicPr>
            <a:picLocks noChangeAspect="1" noChangeArrowheads="1"/>
          </p:cNvPicPr>
          <p:nvPr>
            <p:ph sz="half" idx="2"/>
          </p:nvPr>
        </p:nvPicPr>
        <p:blipFill>
          <a:blip r:embed="rId3" cstate="print"/>
          <a:srcRect/>
          <a:stretch>
            <a:fillRect/>
          </a:stretch>
        </p:blipFill>
        <p:spPr>
          <a:xfrm>
            <a:off x="4572000" y="1524000"/>
            <a:ext cx="4019550" cy="49530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solidFill>
                  <a:srgbClr val="FF3300"/>
                </a:solidFill>
                <a:effectLst/>
              </a:rPr>
              <a:t>1773: Tea Act</a:t>
            </a:r>
          </a:p>
        </p:txBody>
      </p:sp>
      <p:sp>
        <p:nvSpPr>
          <p:cNvPr id="35843" name="Rectangle 3"/>
          <p:cNvSpPr>
            <a:spLocks noGrp="1" noChangeArrowheads="1"/>
          </p:cNvSpPr>
          <p:nvPr>
            <p:ph type="body" idx="1"/>
          </p:nvPr>
        </p:nvSpPr>
        <p:spPr/>
        <p:txBody>
          <a:bodyPr/>
          <a:lstStyle/>
          <a:p>
            <a:r>
              <a:rPr lang="en-US">
                <a:effectLst/>
              </a:rPr>
              <a:t>Parliament repealed Townshend Acts except for the tax on tea </a:t>
            </a:r>
          </a:p>
          <a:p>
            <a:pPr>
              <a:buFont typeface="Wingdings" pitchFamily="2" charset="2"/>
              <a:buNone/>
            </a:pPr>
            <a:r>
              <a:rPr lang="en-US">
                <a:effectLst/>
              </a:rPr>
              <a:t>	– </a:t>
            </a:r>
            <a:r>
              <a:rPr lang="en-US" sz="2000">
                <a:effectLst/>
              </a:rPr>
              <a:t>In the first year the taxes raised 295 pounds, but the cost of sending British troops to Boston was 170,000 pounds</a:t>
            </a:r>
          </a:p>
          <a:p>
            <a:r>
              <a:rPr lang="en-US">
                <a:effectLst/>
              </a:rPr>
              <a:t>Allowed the East India Tea Company to sell tea without the tax to make it cheaper</a:t>
            </a:r>
          </a:p>
          <a:p>
            <a:pPr>
              <a:buFont typeface="Wingdings" pitchFamily="2" charset="2"/>
              <a:buNone/>
            </a:pPr>
            <a:r>
              <a:rPr lang="en-US">
                <a:effectLst/>
              </a:rPr>
              <a:t>	– </a:t>
            </a:r>
            <a:r>
              <a:rPr lang="en-US" sz="2000">
                <a:effectLst/>
              </a:rPr>
              <a:t>Had been hurt badly by the boycotts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sz="4000">
                <a:solidFill>
                  <a:srgbClr val="FF3300"/>
                </a:solidFill>
                <a:effectLst/>
              </a:rPr>
              <a:t>Dec. 16, 1773: Boston Tea</a:t>
            </a:r>
            <a:br>
              <a:rPr lang="en-US" sz="4000">
                <a:solidFill>
                  <a:srgbClr val="FF3300"/>
                </a:solidFill>
                <a:effectLst/>
              </a:rPr>
            </a:br>
            <a:r>
              <a:rPr lang="en-US" sz="4000">
                <a:solidFill>
                  <a:srgbClr val="FF3300"/>
                </a:solidFill>
                <a:effectLst/>
              </a:rPr>
              <a:t>Party</a:t>
            </a:r>
          </a:p>
        </p:txBody>
      </p:sp>
      <p:pic>
        <p:nvPicPr>
          <p:cNvPr id="36869" name="Picture 5"/>
          <p:cNvPicPr>
            <a:picLocks noChangeAspect="1" noChangeArrowheads="1"/>
          </p:cNvPicPr>
          <p:nvPr>
            <p:ph idx="1"/>
          </p:nvPr>
        </p:nvPicPr>
        <p:blipFill>
          <a:blip r:embed="rId3" cstate="print"/>
          <a:srcRect/>
          <a:stretch>
            <a:fillRect/>
          </a:stretch>
        </p:blipFill>
        <p:spPr>
          <a:xfrm>
            <a:off x="228600" y="1524000"/>
            <a:ext cx="8686800" cy="5105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a:effectLst/>
              </a:rPr>
              <a:t>Spring 1774: The Intolerable Acts</a:t>
            </a:r>
          </a:p>
        </p:txBody>
      </p:sp>
      <p:sp>
        <p:nvSpPr>
          <p:cNvPr id="38915" name="Rectangle 3"/>
          <p:cNvSpPr>
            <a:spLocks noGrp="1" noChangeArrowheads="1"/>
          </p:cNvSpPr>
          <p:nvPr>
            <p:ph type="body" idx="1"/>
          </p:nvPr>
        </p:nvSpPr>
        <p:spPr/>
        <p:txBody>
          <a:bodyPr/>
          <a:lstStyle/>
          <a:p>
            <a:r>
              <a:rPr lang="en-US">
                <a:effectLst/>
              </a:rPr>
              <a:t>Designed to punish the colonists for Tea Party</a:t>
            </a:r>
          </a:p>
          <a:p>
            <a:r>
              <a:rPr lang="en-US">
                <a:effectLst/>
              </a:rPr>
              <a:t>Closed the port at Boston</a:t>
            </a:r>
          </a:p>
          <a:p>
            <a:r>
              <a:rPr lang="en-US">
                <a:effectLst/>
              </a:rPr>
              <a:t>No town meetings allowed in Massachusetts </a:t>
            </a:r>
          </a:p>
          <a:p>
            <a:pPr>
              <a:buFont typeface="Wingdings" pitchFamily="2" charset="2"/>
              <a:buNone/>
            </a:pPr>
            <a:r>
              <a:rPr lang="en-US">
                <a:effectLst/>
              </a:rPr>
              <a:t>	– Boston under military rule</a:t>
            </a:r>
          </a:p>
          <a:p>
            <a:pPr>
              <a:buFont typeface="Wingdings" pitchFamily="2" charset="2"/>
              <a:buNone/>
            </a:pPr>
            <a:r>
              <a:rPr lang="en-US">
                <a:effectLst/>
              </a:rPr>
              <a:t>	– Trying to isolate Massachusetts, but only strengthened the colonies unity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457200"/>
            <a:ext cx="8229600" cy="1828800"/>
          </a:xfrm>
        </p:spPr>
        <p:txBody>
          <a:bodyPr/>
          <a:lstStyle/>
          <a:p>
            <a:pPr algn="l"/>
            <a:r>
              <a:rPr lang="en-US" sz="4000">
                <a:solidFill>
                  <a:srgbClr val="FF3300"/>
                </a:solidFill>
                <a:effectLst/>
              </a:rPr>
              <a:t>Causes of the American Revolution</a:t>
            </a:r>
            <a:br>
              <a:rPr lang="en-US" sz="4000">
                <a:solidFill>
                  <a:srgbClr val="FF3300"/>
                </a:solidFill>
                <a:effectLst/>
              </a:rPr>
            </a:br>
            <a:r>
              <a:rPr lang="en-US" sz="4000">
                <a:solidFill>
                  <a:srgbClr val="FF3300"/>
                </a:solidFill>
                <a:effectLst/>
              </a:rPr>
              <a:t>&amp; Self Government in the Colonies</a:t>
            </a:r>
          </a:p>
        </p:txBody>
      </p:sp>
      <p:pic>
        <p:nvPicPr>
          <p:cNvPr id="2052" name="Picture 4"/>
          <p:cNvPicPr>
            <a:picLocks noChangeAspect="1" noChangeArrowheads="1"/>
          </p:cNvPicPr>
          <p:nvPr>
            <p:ph type="subTitle" idx="1"/>
          </p:nvPr>
        </p:nvPicPr>
        <p:blipFill>
          <a:blip r:embed="rId3" cstate="print"/>
          <a:srcRect/>
          <a:stretch>
            <a:fillRect/>
          </a:stretch>
        </p:blipFill>
        <p:spPr>
          <a:xfrm>
            <a:off x="1752600" y="2133600"/>
            <a:ext cx="6248400" cy="4322763"/>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a:solidFill>
                  <a:srgbClr val="FF3300"/>
                </a:solidFill>
                <a:effectLst/>
              </a:rPr>
              <a:t>1774: First Continental</a:t>
            </a:r>
            <a:br>
              <a:rPr lang="en-US" sz="4000">
                <a:solidFill>
                  <a:srgbClr val="FF3300"/>
                </a:solidFill>
                <a:effectLst/>
              </a:rPr>
            </a:br>
            <a:r>
              <a:rPr lang="en-US" sz="4000">
                <a:solidFill>
                  <a:srgbClr val="FF3300"/>
                </a:solidFill>
                <a:effectLst/>
              </a:rPr>
              <a:t>Congress</a:t>
            </a:r>
          </a:p>
        </p:txBody>
      </p:sp>
      <p:sp>
        <p:nvSpPr>
          <p:cNvPr id="39939" name="Rectangle 3"/>
          <p:cNvSpPr>
            <a:spLocks noGrp="1" noChangeArrowheads="1"/>
          </p:cNvSpPr>
          <p:nvPr>
            <p:ph type="body" idx="1"/>
          </p:nvPr>
        </p:nvSpPr>
        <p:spPr/>
        <p:txBody>
          <a:bodyPr/>
          <a:lstStyle/>
          <a:p>
            <a:r>
              <a:rPr lang="en-US" sz="2800">
                <a:effectLst/>
              </a:rPr>
              <a:t>Met in Philadelphia </a:t>
            </a:r>
          </a:p>
          <a:p>
            <a:r>
              <a:rPr lang="en-US" sz="2800">
                <a:effectLst/>
              </a:rPr>
              <a:t>All colonies had representatives except Georgia</a:t>
            </a:r>
          </a:p>
          <a:p>
            <a:r>
              <a:rPr lang="en-US" sz="2800">
                <a:effectLst/>
              </a:rPr>
              <a:t>Divided on the issue of declaring independence</a:t>
            </a:r>
          </a:p>
          <a:p>
            <a:r>
              <a:rPr lang="en-US" sz="2800">
                <a:effectLst/>
              </a:rPr>
              <a:t>Sent Declaration of Rights and Grievances to King George III</a:t>
            </a:r>
          </a:p>
          <a:p>
            <a:pPr>
              <a:buFont typeface="Wingdings" pitchFamily="2" charset="2"/>
              <a:buNone/>
            </a:pPr>
            <a:r>
              <a:rPr lang="en-US" sz="2800">
                <a:effectLst/>
              </a:rPr>
              <a:t>	– Defended colonies’ right to run their own affairs</a:t>
            </a:r>
          </a:p>
          <a:p>
            <a:pPr>
              <a:buFont typeface="Wingdings" pitchFamily="2" charset="2"/>
              <a:buNone/>
            </a:pPr>
            <a:r>
              <a:rPr lang="en-US" sz="2800">
                <a:effectLst/>
              </a:rPr>
              <a:t>	– Supported the protests in Massachusetts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solidFill>
                  <a:srgbClr val="FF3300"/>
                </a:solidFill>
                <a:effectLst/>
              </a:rPr>
              <a:t>April 19, 1775</a:t>
            </a:r>
          </a:p>
        </p:txBody>
      </p:sp>
      <p:sp>
        <p:nvSpPr>
          <p:cNvPr id="40963" name="Rectangle 3"/>
          <p:cNvSpPr>
            <a:spLocks noGrp="1" noChangeArrowheads="1"/>
          </p:cNvSpPr>
          <p:nvPr>
            <p:ph type="body" sz="half" idx="1"/>
          </p:nvPr>
        </p:nvSpPr>
        <p:spPr/>
        <p:txBody>
          <a:bodyPr/>
          <a:lstStyle/>
          <a:p>
            <a:r>
              <a:rPr lang="en-US" sz="2800">
                <a:effectLst/>
              </a:rPr>
              <a:t>Shot heard round the world fired at the Battle of Lexington</a:t>
            </a:r>
          </a:p>
          <a:p>
            <a:r>
              <a:rPr lang="en-US" sz="2800">
                <a:effectLst/>
              </a:rPr>
              <a:t>Start of the revolutionary war</a:t>
            </a:r>
          </a:p>
        </p:txBody>
      </p:sp>
      <p:pic>
        <p:nvPicPr>
          <p:cNvPr id="40964" name="Picture 4"/>
          <p:cNvPicPr>
            <a:picLocks noChangeAspect="1" noChangeArrowheads="1"/>
          </p:cNvPicPr>
          <p:nvPr>
            <p:ph sz="half" idx="2"/>
          </p:nvPr>
        </p:nvPicPr>
        <p:blipFill>
          <a:blip r:embed="rId3" cstate="print"/>
          <a:srcRect/>
          <a:stretch>
            <a:fillRect/>
          </a:stretch>
        </p:blipFill>
        <p:spPr>
          <a:xfrm>
            <a:off x="914400" y="3048000"/>
            <a:ext cx="7391400" cy="3581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solidFill>
                  <a:srgbClr val="FF3300"/>
                </a:solidFill>
                <a:effectLst/>
              </a:rPr>
              <a:t>1660: The Navigation Acts</a:t>
            </a:r>
          </a:p>
        </p:txBody>
      </p:sp>
      <p:sp>
        <p:nvSpPr>
          <p:cNvPr id="10243" name="Rectangle 3"/>
          <p:cNvSpPr>
            <a:spLocks noGrp="1" noChangeArrowheads="1"/>
          </p:cNvSpPr>
          <p:nvPr>
            <p:ph type="body" sz="half" idx="1"/>
          </p:nvPr>
        </p:nvSpPr>
        <p:spPr/>
        <p:txBody>
          <a:bodyPr/>
          <a:lstStyle/>
          <a:p>
            <a:r>
              <a:rPr lang="en-US" sz="2400">
                <a:effectLst/>
              </a:rPr>
              <a:t>British Action:</a:t>
            </a:r>
          </a:p>
          <a:p>
            <a:pPr>
              <a:buFont typeface="Wingdings" pitchFamily="2" charset="2"/>
              <a:buNone/>
            </a:pPr>
            <a:r>
              <a:rPr lang="en-US" sz="2400">
                <a:effectLst/>
              </a:rPr>
              <a:t>	– Designed to keep</a:t>
            </a:r>
          </a:p>
          <a:p>
            <a:pPr>
              <a:buFont typeface="Wingdings" pitchFamily="2" charset="2"/>
              <a:buNone/>
            </a:pPr>
            <a:r>
              <a:rPr lang="en-US" sz="2400">
                <a:effectLst/>
              </a:rPr>
              <a:t>	trade in England and</a:t>
            </a:r>
          </a:p>
          <a:p>
            <a:pPr>
              <a:buFont typeface="Wingdings" pitchFamily="2" charset="2"/>
              <a:buNone/>
            </a:pPr>
            <a:r>
              <a:rPr lang="en-US" sz="2400">
                <a:effectLst/>
              </a:rPr>
              <a:t>	support </a:t>
            </a:r>
            <a:r>
              <a:rPr lang="en-US" sz="2400" b="1">
                <a:effectLst/>
              </a:rPr>
              <a:t>mercantilism</a:t>
            </a:r>
          </a:p>
          <a:p>
            <a:pPr>
              <a:buFont typeface="Wingdings" pitchFamily="2" charset="2"/>
              <a:buNone/>
            </a:pPr>
            <a:r>
              <a:rPr lang="en-US" sz="2400">
                <a:effectLst/>
              </a:rPr>
              <a:t>	– Colonists could only</a:t>
            </a:r>
          </a:p>
          <a:p>
            <a:pPr>
              <a:buFont typeface="Wingdings" pitchFamily="2" charset="2"/>
              <a:buNone/>
            </a:pPr>
            <a:r>
              <a:rPr lang="en-US" sz="2400">
                <a:effectLst/>
              </a:rPr>
              <a:t>	trade goods with England</a:t>
            </a:r>
          </a:p>
          <a:p>
            <a:pPr>
              <a:buFont typeface="Wingdings" pitchFamily="2" charset="2"/>
              <a:buNone/>
            </a:pPr>
            <a:r>
              <a:rPr lang="en-US" sz="2400">
                <a:effectLst/>
              </a:rPr>
              <a:t> 	– All colonial ships must</a:t>
            </a:r>
          </a:p>
          <a:p>
            <a:pPr>
              <a:buFont typeface="Wingdings" pitchFamily="2" charset="2"/>
              <a:buNone/>
            </a:pPr>
            <a:r>
              <a:rPr lang="en-US" sz="2400">
                <a:effectLst/>
              </a:rPr>
              <a:t>	stop in a British harbor</a:t>
            </a:r>
          </a:p>
          <a:p>
            <a:pPr>
              <a:buFont typeface="Wingdings" pitchFamily="2" charset="2"/>
              <a:buNone/>
            </a:pPr>
            <a:r>
              <a:rPr lang="en-US" sz="2400">
                <a:effectLst/>
              </a:rPr>
              <a:t>	before going to</a:t>
            </a:r>
          </a:p>
          <a:p>
            <a:pPr>
              <a:buFont typeface="Wingdings" pitchFamily="2" charset="2"/>
              <a:buNone/>
            </a:pPr>
            <a:r>
              <a:rPr lang="en-US" sz="2400">
                <a:effectLst/>
              </a:rPr>
              <a:t>	another country</a:t>
            </a:r>
          </a:p>
          <a:p>
            <a:endParaRPr lang="en-US" sz="2400">
              <a:effectLst/>
            </a:endParaRPr>
          </a:p>
        </p:txBody>
      </p:sp>
      <p:sp>
        <p:nvSpPr>
          <p:cNvPr id="10244" name="Rectangle 4"/>
          <p:cNvSpPr>
            <a:spLocks noGrp="1" noChangeArrowheads="1"/>
          </p:cNvSpPr>
          <p:nvPr>
            <p:ph type="body" sz="half" idx="2"/>
          </p:nvPr>
        </p:nvSpPr>
        <p:spPr/>
        <p:txBody>
          <a:bodyPr/>
          <a:lstStyle/>
          <a:p>
            <a:r>
              <a:rPr lang="en-US" sz="2400">
                <a:effectLst/>
              </a:rPr>
              <a:t>Colonial Response:</a:t>
            </a:r>
          </a:p>
          <a:p>
            <a:pPr>
              <a:buFont typeface="Wingdings" pitchFamily="2" charset="2"/>
              <a:buNone/>
            </a:pPr>
            <a:r>
              <a:rPr lang="en-US" sz="2400">
                <a:effectLst/>
              </a:rPr>
              <a:t>	– Ignored them (profitable to trade with other countries)</a:t>
            </a:r>
          </a:p>
          <a:p>
            <a:pPr>
              <a:buFont typeface="Wingdings" pitchFamily="2" charset="2"/>
              <a:buNone/>
            </a:pPr>
            <a:r>
              <a:rPr lang="en-US" sz="2400">
                <a:effectLst/>
              </a:rPr>
              <a:t>	– </a:t>
            </a:r>
            <a:r>
              <a:rPr lang="en-US" sz="2400" b="1">
                <a:effectLst/>
              </a:rPr>
              <a:t>Salutary Neglect</a:t>
            </a:r>
          </a:p>
          <a:p>
            <a:pPr>
              <a:buFont typeface="Wingdings" pitchFamily="2" charset="2"/>
              <a:buNone/>
            </a:pPr>
            <a:r>
              <a:rPr lang="en-US" sz="2400">
                <a:effectLst/>
              </a:rPr>
              <a:t>	(relaxed enforcement</a:t>
            </a:r>
          </a:p>
          <a:p>
            <a:pPr>
              <a:buFont typeface="Wingdings" pitchFamily="2" charset="2"/>
              <a:buNone/>
            </a:pPr>
            <a:r>
              <a:rPr lang="en-US" sz="2400">
                <a:effectLst/>
              </a:rPr>
              <a:t>	for continued loyalty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solidFill>
                  <a:srgbClr val="FF3300"/>
                </a:solidFill>
                <a:effectLst/>
              </a:rPr>
              <a:t>The French and Indian War</a:t>
            </a:r>
          </a:p>
        </p:txBody>
      </p:sp>
      <p:sp>
        <p:nvSpPr>
          <p:cNvPr id="12291" name="Rectangle 3"/>
          <p:cNvSpPr>
            <a:spLocks noGrp="1" noChangeArrowheads="1"/>
          </p:cNvSpPr>
          <p:nvPr>
            <p:ph type="body" idx="1"/>
          </p:nvPr>
        </p:nvSpPr>
        <p:spPr/>
        <p:txBody>
          <a:bodyPr/>
          <a:lstStyle/>
          <a:p>
            <a:r>
              <a:rPr lang="en-US" sz="2800">
                <a:effectLst/>
              </a:rPr>
              <a:t>French empire collided w/ British empire</a:t>
            </a:r>
          </a:p>
          <a:p>
            <a:r>
              <a:rPr lang="en-US" sz="2800">
                <a:effectLst/>
              </a:rPr>
              <a:t>Competing over the Ohio River Valley</a:t>
            </a:r>
          </a:p>
          <a:p>
            <a:endParaRPr lang="en-US">
              <a:effectLst/>
            </a:endParaRPr>
          </a:p>
        </p:txBody>
      </p:sp>
      <p:pic>
        <p:nvPicPr>
          <p:cNvPr id="12292" name="Picture 4"/>
          <p:cNvPicPr>
            <a:picLocks noChangeAspect="1" noChangeArrowheads="1"/>
          </p:cNvPicPr>
          <p:nvPr>
            <p:ph sz="half" idx="4294967295"/>
          </p:nvPr>
        </p:nvPicPr>
        <p:blipFill>
          <a:blip r:embed="rId3" cstate="print"/>
          <a:srcRect/>
          <a:stretch>
            <a:fillRect/>
          </a:stretch>
        </p:blipFill>
        <p:spPr>
          <a:xfrm>
            <a:off x="1295400" y="2590800"/>
            <a:ext cx="6324600" cy="400685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sz="4000">
                <a:solidFill>
                  <a:srgbClr val="FF3300"/>
                </a:solidFill>
                <a:effectLst/>
              </a:rPr>
              <a:t>Treaty of Paris</a:t>
            </a:r>
            <a:br>
              <a:rPr lang="en-US" sz="4000">
                <a:solidFill>
                  <a:srgbClr val="FF3300"/>
                </a:solidFill>
                <a:effectLst/>
              </a:rPr>
            </a:br>
            <a:r>
              <a:rPr lang="en-US" sz="4000">
                <a:solidFill>
                  <a:srgbClr val="FF3300"/>
                </a:solidFill>
                <a:effectLst/>
              </a:rPr>
              <a:t>Proclamation Line of 1763</a:t>
            </a:r>
          </a:p>
        </p:txBody>
      </p:sp>
      <p:sp>
        <p:nvSpPr>
          <p:cNvPr id="15365" name="Rectangle 5"/>
          <p:cNvSpPr>
            <a:spLocks noGrp="1" noChangeArrowheads="1"/>
          </p:cNvSpPr>
          <p:nvPr>
            <p:ph type="body" sz="half" idx="1"/>
          </p:nvPr>
        </p:nvSpPr>
        <p:spPr/>
        <p:txBody>
          <a:bodyPr/>
          <a:lstStyle/>
          <a:p>
            <a:pPr>
              <a:lnSpc>
                <a:spcPct val="90000"/>
              </a:lnSpc>
            </a:pPr>
            <a:r>
              <a:rPr lang="en-US" sz="2800">
                <a:effectLst/>
              </a:rPr>
              <a:t>Britain claimed land east of the Mississippi River</a:t>
            </a:r>
          </a:p>
          <a:p>
            <a:pPr>
              <a:lnSpc>
                <a:spcPct val="90000"/>
              </a:lnSpc>
            </a:pPr>
            <a:r>
              <a:rPr lang="en-US" sz="2800">
                <a:effectLst/>
              </a:rPr>
              <a:t>Proclamation Line: banned all settlement west of Appalachian Mts. (to ease tensions w/ N.A.)</a:t>
            </a:r>
          </a:p>
          <a:p>
            <a:pPr>
              <a:lnSpc>
                <a:spcPct val="90000"/>
              </a:lnSpc>
            </a:pPr>
            <a:r>
              <a:rPr lang="en-US" sz="2800">
                <a:effectLst/>
              </a:rPr>
              <a:t>Increased Independent Spirit</a:t>
            </a:r>
          </a:p>
        </p:txBody>
      </p:sp>
      <p:pic>
        <p:nvPicPr>
          <p:cNvPr id="15367" name="Picture 7"/>
          <p:cNvPicPr>
            <a:picLocks noChangeAspect="1" noChangeArrowheads="1"/>
          </p:cNvPicPr>
          <p:nvPr>
            <p:ph sz="half" idx="2"/>
          </p:nvPr>
        </p:nvPicPr>
        <p:blipFill>
          <a:blip r:embed="rId2" cstate="print"/>
          <a:srcRect/>
          <a:stretch>
            <a:fillRect/>
          </a:stretch>
        </p:blipFill>
        <p:spPr>
          <a:xfrm>
            <a:off x="4572000" y="1524000"/>
            <a:ext cx="4418013" cy="518160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solidFill>
                  <a:srgbClr val="FF3300"/>
                </a:solidFill>
                <a:effectLst/>
              </a:rPr>
              <a:t>Writs of Assistance</a:t>
            </a:r>
          </a:p>
        </p:txBody>
      </p:sp>
      <p:sp>
        <p:nvSpPr>
          <p:cNvPr id="17411" name="Rectangle 3"/>
          <p:cNvSpPr>
            <a:spLocks noGrp="1" noChangeArrowheads="1"/>
          </p:cNvSpPr>
          <p:nvPr>
            <p:ph type="body" sz="half" idx="1"/>
          </p:nvPr>
        </p:nvSpPr>
        <p:spPr/>
        <p:txBody>
          <a:bodyPr/>
          <a:lstStyle/>
          <a:p>
            <a:r>
              <a:rPr lang="en-US">
                <a:effectLst/>
              </a:rPr>
              <a:t>British Action:</a:t>
            </a:r>
          </a:p>
          <a:p>
            <a:pPr>
              <a:buFont typeface="Wingdings" pitchFamily="2" charset="2"/>
              <a:buNone/>
            </a:pPr>
            <a:r>
              <a:rPr lang="en-US">
                <a:effectLst/>
              </a:rPr>
              <a:t>	– Designed to crack down on colonial smuggling</a:t>
            </a:r>
          </a:p>
          <a:p>
            <a:pPr>
              <a:buFont typeface="Wingdings" pitchFamily="2" charset="2"/>
              <a:buNone/>
            </a:pPr>
            <a:r>
              <a:rPr lang="en-US">
                <a:effectLst/>
              </a:rPr>
              <a:t>	– Search warrants that allowed British officials to search any place, seize anything at any time</a:t>
            </a:r>
          </a:p>
          <a:p>
            <a:endParaRPr lang="en-US">
              <a:effectLst/>
            </a:endParaRPr>
          </a:p>
        </p:txBody>
      </p:sp>
      <p:sp>
        <p:nvSpPr>
          <p:cNvPr id="17412" name="Rectangle 4"/>
          <p:cNvSpPr>
            <a:spLocks noGrp="1" noChangeArrowheads="1"/>
          </p:cNvSpPr>
          <p:nvPr>
            <p:ph type="body" sz="half" idx="2"/>
          </p:nvPr>
        </p:nvSpPr>
        <p:spPr/>
        <p:txBody>
          <a:bodyPr/>
          <a:lstStyle/>
          <a:p>
            <a:r>
              <a:rPr lang="en-US">
                <a:effectLst/>
              </a:rPr>
              <a:t>Colonial Response:</a:t>
            </a:r>
          </a:p>
          <a:p>
            <a:pPr>
              <a:buFont typeface="Wingdings" pitchFamily="2" charset="2"/>
              <a:buNone/>
            </a:pPr>
            <a:r>
              <a:rPr lang="en-US">
                <a:effectLst/>
              </a:rPr>
              <a:t>	– Outraged the merchants of Boston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a:solidFill>
                  <a:srgbClr val="FF3300"/>
                </a:solidFill>
                <a:effectLst/>
              </a:rPr>
              <a:t>Britain’s New Policy for Colonial</a:t>
            </a:r>
            <a:br>
              <a:rPr lang="en-US" sz="4000">
                <a:solidFill>
                  <a:srgbClr val="FF3300"/>
                </a:solidFill>
                <a:effectLst/>
              </a:rPr>
            </a:br>
            <a:r>
              <a:rPr lang="en-US" sz="4000">
                <a:solidFill>
                  <a:srgbClr val="FF3300"/>
                </a:solidFill>
                <a:effectLst/>
              </a:rPr>
              <a:t>America</a:t>
            </a:r>
          </a:p>
        </p:txBody>
      </p:sp>
      <p:sp>
        <p:nvSpPr>
          <p:cNvPr id="19459" name="Rectangle 3"/>
          <p:cNvSpPr>
            <a:spLocks noGrp="1" noChangeArrowheads="1"/>
          </p:cNvSpPr>
          <p:nvPr>
            <p:ph type="body" idx="1"/>
          </p:nvPr>
        </p:nvSpPr>
        <p:spPr/>
        <p:txBody>
          <a:bodyPr/>
          <a:lstStyle/>
          <a:p>
            <a:r>
              <a:rPr lang="en-US">
                <a:effectLst/>
              </a:rPr>
              <a:t>New Policy had three basic objectives:</a:t>
            </a:r>
          </a:p>
          <a:p>
            <a:pPr>
              <a:buFont typeface="Wingdings" pitchFamily="2" charset="2"/>
              <a:buNone/>
            </a:pPr>
            <a:r>
              <a:rPr lang="en-US">
                <a:effectLst/>
              </a:rPr>
              <a:t>	– Place the colonies under strict British political and economic control</a:t>
            </a:r>
          </a:p>
          <a:p>
            <a:pPr>
              <a:buFont typeface="Wingdings" pitchFamily="2" charset="2"/>
              <a:buNone/>
            </a:pPr>
            <a:r>
              <a:rPr lang="en-US">
                <a:effectLst/>
              </a:rPr>
              <a:t> 	– Make the colonies respect and obey British laws</a:t>
            </a:r>
          </a:p>
          <a:p>
            <a:pPr>
              <a:buFont typeface="Wingdings" pitchFamily="2" charset="2"/>
              <a:buNone/>
            </a:pPr>
            <a:r>
              <a:rPr lang="en-US">
                <a:effectLst/>
              </a:rPr>
              <a:t>	– Make the colonies pay their part in maintaining the British Empire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solidFill>
                  <a:srgbClr val="FF3300"/>
                </a:solidFill>
                <a:effectLst/>
              </a:rPr>
              <a:t>1764: Sugar Act</a:t>
            </a:r>
          </a:p>
        </p:txBody>
      </p:sp>
      <p:sp>
        <p:nvSpPr>
          <p:cNvPr id="20484" name="Rectangle 4"/>
          <p:cNvSpPr>
            <a:spLocks noGrp="1" noChangeArrowheads="1"/>
          </p:cNvSpPr>
          <p:nvPr>
            <p:ph type="body" sz="half" idx="1"/>
          </p:nvPr>
        </p:nvSpPr>
        <p:spPr/>
        <p:txBody>
          <a:bodyPr/>
          <a:lstStyle/>
          <a:p>
            <a:r>
              <a:rPr lang="en-US" sz="2400">
                <a:effectLst/>
              </a:rPr>
              <a:t>British Action:</a:t>
            </a:r>
          </a:p>
          <a:p>
            <a:pPr>
              <a:buFont typeface="Wingdings" pitchFamily="2" charset="2"/>
              <a:buNone/>
            </a:pPr>
            <a:r>
              <a:rPr lang="en-US" sz="2400">
                <a:effectLst/>
              </a:rPr>
              <a:t>	– Cut the tax on molasses but raised it on other goods such as textiles, wine, coffee, indigo, and sugar</a:t>
            </a:r>
          </a:p>
          <a:p>
            <a:pPr>
              <a:buFont typeface="Wingdings" pitchFamily="2" charset="2"/>
              <a:buNone/>
            </a:pPr>
            <a:r>
              <a:rPr lang="en-US" sz="2400">
                <a:effectLst/>
              </a:rPr>
              <a:t>	– Strengthened Vice Admiralty courts, Cases decided by a single judge, not a jury</a:t>
            </a:r>
          </a:p>
          <a:p>
            <a:endParaRPr lang="en-US" sz="2400">
              <a:effectLst/>
            </a:endParaRPr>
          </a:p>
        </p:txBody>
      </p:sp>
      <p:sp>
        <p:nvSpPr>
          <p:cNvPr id="20485" name="Rectangle 5"/>
          <p:cNvSpPr>
            <a:spLocks noGrp="1" noChangeArrowheads="1"/>
          </p:cNvSpPr>
          <p:nvPr>
            <p:ph type="body" sz="half" idx="2"/>
          </p:nvPr>
        </p:nvSpPr>
        <p:spPr/>
        <p:txBody>
          <a:bodyPr/>
          <a:lstStyle/>
          <a:p>
            <a:r>
              <a:rPr lang="en-US" sz="2400">
                <a:effectLst/>
              </a:rPr>
              <a:t>Colonial Response:</a:t>
            </a:r>
          </a:p>
          <a:p>
            <a:pPr>
              <a:buFont typeface="Wingdings" pitchFamily="2" charset="2"/>
              <a:buNone/>
            </a:pPr>
            <a:r>
              <a:rPr lang="en-US" sz="2400">
                <a:effectLst/>
              </a:rPr>
              <a:t>	– First time a tax had been passed to raise revenue rather than regulate trade</a:t>
            </a:r>
          </a:p>
          <a:p>
            <a:pPr>
              <a:buFont typeface="Wingdings" pitchFamily="2" charset="2"/>
              <a:buNone/>
            </a:pPr>
            <a:r>
              <a:rPr lang="en-US" sz="2400">
                <a:effectLst/>
              </a:rPr>
              <a:t>	– Colonial merchants protested the increased duties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solidFill>
                  <a:srgbClr val="FF3300"/>
                </a:solidFill>
                <a:effectLst/>
              </a:rPr>
              <a:t>1765: Quartering Act</a:t>
            </a:r>
          </a:p>
        </p:txBody>
      </p:sp>
      <p:sp>
        <p:nvSpPr>
          <p:cNvPr id="22531" name="Rectangle 3"/>
          <p:cNvSpPr>
            <a:spLocks noGrp="1" noChangeArrowheads="1"/>
          </p:cNvSpPr>
          <p:nvPr>
            <p:ph type="body" sz="half" idx="1"/>
          </p:nvPr>
        </p:nvSpPr>
        <p:spPr/>
        <p:txBody>
          <a:bodyPr/>
          <a:lstStyle/>
          <a:p>
            <a:r>
              <a:rPr lang="en-US">
                <a:effectLst/>
              </a:rPr>
              <a:t>British Action:</a:t>
            </a:r>
          </a:p>
          <a:p>
            <a:pPr>
              <a:buFont typeface="Wingdings" pitchFamily="2" charset="2"/>
              <a:buNone/>
            </a:pPr>
            <a:r>
              <a:rPr lang="en-US">
                <a:effectLst/>
              </a:rPr>
              <a:t>	– Purpose to keep troops in the colonies and reduce the cost</a:t>
            </a:r>
          </a:p>
          <a:p>
            <a:pPr>
              <a:buFont typeface="Wingdings" pitchFamily="2" charset="2"/>
              <a:buNone/>
            </a:pPr>
            <a:r>
              <a:rPr lang="en-US">
                <a:effectLst/>
              </a:rPr>
              <a:t>	– Colonists had to keep troops in their homes</a:t>
            </a:r>
          </a:p>
        </p:txBody>
      </p:sp>
      <p:sp>
        <p:nvSpPr>
          <p:cNvPr id="22532" name="Rectangle 4"/>
          <p:cNvSpPr>
            <a:spLocks noGrp="1" noChangeArrowheads="1"/>
          </p:cNvSpPr>
          <p:nvPr>
            <p:ph type="body" sz="half" idx="2"/>
          </p:nvPr>
        </p:nvSpPr>
        <p:spPr/>
        <p:txBody>
          <a:bodyPr/>
          <a:lstStyle/>
          <a:p>
            <a:r>
              <a:rPr lang="en-US">
                <a:effectLst/>
              </a:rPr>
              <a:t>Colonial Response:</a:t>
            </a:r>
          </a:p>
          <a:p>
            <a:pPr>
              <a:buFont typeface="Wingdings" pitchFamily="2" charset="2"/>
              <a:buNone/>
            </a:pPr>
            <a:r>
              <a:rPr lang="en-US">
                <a:effectLst/>
              </a:rPr>
              <a:t>	– Colonists did not get along with army and did not want them there permanently</a:t>
            </a:r>
          </a:p>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144</TotalTime>
  <Words>473</Words>
  <Application>Microsoft Office PowerPoint</Application>
  <PresentationFormat>On-screen Show (4:3)</PresentationFormat>
  <Paragraphs>120</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Times New Roman</vt:lpstr>
      <vt:lpstr>Wingdings</vt:lpstr>
      <vt:lpstr>Beam</vt:lpstr>
      <vt:lpstr>PUBLIC SCHOOLS OF NORTH CAROLINA STATE BOARD OF EDUCATION DEPARTMENT OF PUBLIC INSTRUCITON 301 North Wilmington Street, Raleigh, 27601</vt:lpstr>
      <vt:lpstr>Causes of the American Revolution &amp; Self Government in the Colonies</vt:lpstr>
      <vt:lpstr>1660: The Navigation Acts</vt:lpstr>
      <vt:lpstr>The French and Indian War</vt:lpstr>
      <vt:lpstr>Treaty of Paris Proclamation Line of 1763</vt:lpstr>
      <vt:lpstr>Writs of Assistance</vt:lpstr>
      <vt:lpstr>Britain’s New Policy for Colonial America</vt:lpstr>
      <vt:lpstr>1764: Sugar Act</vt:lpstr>
      <vt:lpstr>1765: Quartering Act</vt:lpstr>
      <vt:lpstr>1765: The Stamp Act</vt:lpstr>
      <vt:lpstr>Stamp Act: British Response</vt:lpstr>
      <vt:lpstr>Slide 12</vt:lpstr>
      <vt:lpstr>1767: The Townshend Acts</vt:lpstr>
      <vt:lpstr>Press Release</vt:lpstr>
      <vt:lpstr>March 3, 1770: The Boston Massacre</vt:lpstr>
      <vt:lpstr>1772: Committees of Correspondence formed</vt:lpstr>
      <vt:lpstr>1773: Tea Act</vt:lpstr>
      <vt:lpstr>Dec. 16, 1773: Boston Tea Party</vt:lpstr>
      <vt:lpstr>Spring 1774: The Intolerable Acts</vt:lpstr>
      <vt:lpstr>1774: First Continental Congress</vt:lpstr>
      <vt:lpstr>April 19, 1775</vt:lpstr>
    </vt:vector>
  </TitlesOfParts>
  <Company>WCPS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the American Revolution &amp; Self Government in the Colonies</dc:title>
  <dc:creator>WCPS</dc:creator>
  <cp:lastModifiedBy>Steven Fine</cp:lastModifiedBy>
  <cp:revision>4</cp:revision>
  <dcterms:created xsi:type="dcterms:W3CDTF">2010-01-25T18:08:35Z</dcterms:created>
  <dcterms:modified xsi:type="dcterms:W3CDTF">2013-08-28T11:08:24Z</dcterms:modified>
</cp:coreProperties>
</file>